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6858000" cx="12192000"/>
  <p:notesSz cx="6858000" cy="9144000"/>
  <p:embeddedFontLst>
    <p:embeddedFont>
      <p:font typeface="Play"/>
      <p:regular r:id="rId19"/>
      <p:bold r:id="rId20"/>
    </p:embeddedFont>
    <p:embeddedFont>
      <p:font typeface="Meddon"/>
      <p:regular r:id="rId21"/>
    </p:embeddedFont>
    <p:embeddedFont>
      <p:font typeface="Baumans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3" roundtripDataSignature="AMtx7mhMm3ia/fVuk3JUXPXHWi80DJPB6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-bold.fntdata"/><Relationship Id="rId11" Type="http://schemas.openxmlformats.org/officeDocument/2006/relationships/slide" Target="slides/slide7.xml"/><Relationship Id="rId22" Type="http://schemas.openxmlformats.org/officeDocument/2006/relationships/font" Target="fonts/Baumans-regular.fntdata"/><Relationship Id="rId10" Type="http://schemas.openxmlformats.org/officeDocument/2006/relationships/slide" Target="slides/slide6.xml"/><Relationship Id="rId21" Type="http://schemas.openxmlformats.org/officeDocument/2006/relationships/font" Target="fonts/Meddon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Play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1.png>
</file>

<file path=ppt/media/image12.png>
</file>

<file path=ppt/media/image2.gif>
</file>

<file path=ppt/media/image3.gif>
</file>

<file path=ppt/media/image4.jpg>
</file>

<file path=ppt/media/image5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8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8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0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2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2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2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2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MY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gif"/><Relationship Id="rId5" Type="http://schemas.openxmlformats.org/officeDocument/2006/relationships/image" Target="../media/image3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84" name="Google Shape;84;p1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5285433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"/>
          <p:cNvSpPr/>
          <p:nvPr/>
        </p:nvSpPr>
        <p:spPr>
          <a:xfrm>
            <a:off x="0" y="4748982"/>
            <a:ext cx="12192000" cy="2109018"/>
          </a:xfrm>
          <a:prstGeom prst="rect">
            <a:avLst/>
          </a:prstGeom>
          <a:solidFill>
            <a:srgbClr val="002060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-18026" y="4713094"/>
            <a:ext cx="12228052" cy="457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2746887" y="4931490"/>
            <a:ext cx="671625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MY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 TO ANDROID</a:t>
            </a:r>
            <a:endParaRPr/>
          </a:p>
        </p:txBody>
      </p:sp>
      <p:sp>
        <p:nvSpPr>
          <p:cNvPr id="88" name="Google Shape;88;p1"/>
          <p:cNvSpPr txBox="1"/>
          <p:nvPr/>
        </p:nvSpPr>
        <p:spPr>
          <a:xfrm>
            <a:off x="4778477" y="1379527"/>
            <a:ext cx="1733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2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sad android noises*</a:t>
            </a:r>
            <a:endParaRPr/>
          </a:p>
        </p:txBody>
      </p:sp>
      <p:sp>
        <p:nvSpPr>
          <p:cNvPr id="89" name="Google Shape;89;p1"/>
          <p:cNvSpPr txBox="1"/>
          <p:nvPr/>
        </p:nvSpPr>
        <p:spPr>
          <a:xfrm>
            <a:off x="3153518" y="139318"/>
            <a:ext cx="6716252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40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CYBER SKILL LEVEL-UP</a:t>
            </a:r>
            <a:endParaRPr/>
          </a:p>
        </p:txBody>
      </p:sp>
      <p:sp>
        <p:nvSpPr>
          <p:cNvPr id="90" name="Google Shape;90;p1"/>
          <p:cNvSpPr txBox="1"/>
          <p:nvPr/>
        </p:nvSpPr>
        <p:spPr>
          <a:xfrm>
            <a:off x="2746887" y="6138190"/>
            <a:ext cx="671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1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WITH SHROOMISH</a:t>
            </a:r>
            <a:endParaRPr/>
          </a:p>
        </p:txBody>
      </p:sp>
      <p:pic>
        <p:nvPicPr>
          <p:cNvPr descr="transparent shroomish gif | WiffleGif" id="91" name="Google Shape;91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7941" y="5140563"/>
            <a:ext cx="1795727" cy="99762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hroomish Sticker - Shroomish Stickers" id="92" name="Google Shape;92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758523" y="5359846"/>
            <a:ext cx="889916" cy="655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180" name="Google Shape;180;p12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2"/>
          <p:cNvSpPr/>
          <p:nvPr/>
        </p:nvSpPr>
        <p:spPr>
          <a:xfrm>
            <a:off x="-5187" y="243832"/>
            <a:ext cx="12187355" cy="6277322"/>
          </a:xfrm>
          <a:prstGeom prst="rect">
            <a:avLst/>
          </a:prstGeom>
          <a:solidFill>
            <a:srgbClr val="07111E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2"/>
          <p:cNvSpPr/>
          <p:nvPr/>
        </p:nvSpPr>
        <p:spPr>
          <a:xfrm flipH="1" rot="10800000">
            <a:off x="0" y="202191"/>
            <a:ext cx="12230904" cy="457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2"/>
          <p:cNvSpPr/>
          <p:nvPr/>
        </p:nvSpPr>
        <p:spPr>
          <a:xfrm>
            <a:off x="-6221" y="6530986"/>
            <a:ext cx="12230904" cy="457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2"/>
          <p:cNvSpPr txBox="1"/>
          <p:nvPr/>
        </p:nvSpPr>
        <p:spPr>
          <a:xfrm>
            <a:off x="294969" y="450101"/>
            <a:ext cx="1036319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03: </a:t>
            </a: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APK Structures</a:t>
            </a:r>
            <a:endParaRPr/>
          </a:p>
        </p:txBody>
      </p:sp>
      <p:sp>
        <p:nvSpPr>
          <p:cNvPr id="185" name="Google Shape;185;p12"/>
          <p:cNvSpPr txBox="1"/>
          <p:nvPr/>
        </p:nvSpPr>
        <p:spPr>
          <a:xfrm>
            <a:off x="294968" y="1477534"/>
            <a:ext cx="11120283" cy="50013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Android Package Kit (APK) is the file format of mobile applications (.apk)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It’s basically an archive file that contains all the files required to install and run the application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Most Android applications are writte in Java and Kotlin</a:t>
            </a:r>
            <a:endParaRPr/>
          </a:p>
          <a:p>
            <a:pPr indent="0" lvl="0" marL="0" marR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66556" y="4212416"/>
            <a:ext cx="8532850" cy="2120056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2"/>
          <p:cNvSpPr txBox="1"/>
          <p:nvPr/>
        </p:nvSpPr>
        <p:spPr>
          <a:xfrm>
            <a:off x="7666973" y="6015044"/>
            <a:ext cx="233243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MY" sz="1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Reference: NUS Greyhat</a:t>
            </a:r>
            <a:endParaRPr i="1" sz="18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192" name="Google Shape;192;p13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13"/>
          <p:cNvSpPr/>
          <p:nvPr/>
        </p:nvSpPr>
        <p:spPr>
          <a:xfrm>
            <a:off x="-5187" y="243832"/>
            <a:ext cx="12187355" cy="6277322"/>
          </a:xfrm>
          <a:prstGeom prst="rect">
            <a:avLst/>
          </a:prstGeom>
          <a:solidFill>
            <a:srgbClr val="07111E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3"/>
          <p:cNvSpPr/>
          <p:nvPr/>
        </p:nvSpPr>
        <p:spPr>
          <a:xfrm flipH="1" rot="10800000">
            <a:off x="0" y="202191"/>
            <a:ext cx="12230904" cy="457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3"/>
          <p:cNvSpPr/>
          <p:nvPr/>
        </p:nvSpPr>
        <p:spPr>
          <a:xfrm>
            <a:off x="-6221" y="6530986"/>
            <a:ext cx="12230904" cy="457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3"/>
          <p:cNvSpPr txBox="1"/>
          <p:nvPr/>
        </p:nvSpPr>
        <p:spPr>
          <a:xfrm>
            <a:off x="294969" y="450101"/>
            <a:ext cx="1036319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Package Content</a:t>
            </a:r>
            <a:endParaRPr/>
          </a:p>
        </p:txBody>
      </p:sp>
      <p:sp>
        <p:nvSpPr>
          <p:cNvPr id="197" name="Google Shape;197;p13"/>
          <p:cNvSpPr txBox="1"/>
          <p:nvPr/>
        </p:nvSpPr>
        <p:spPr>
          <a:xfrm>
            <a:off x="294968" y="1477534"/>
            <a:ext cx="11120400" cy="55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APK typically consist of following contents: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AndroidManifest.xml</a:t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META-INF/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-MY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MANIFEST.MF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-MY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CERT.SF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classes.dex</a:t>
            </a:r>
            <a:endParaRPr sz="18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lib/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-MY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x86_64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-MY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x86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-MY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arm64-8a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en-MY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armeabi-v7a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assets/-resources.arsc</a:t>
            </a:r>
            <a:endParaRPr sz="1800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res/values/strings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42900" marR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202" name="Google Shape;202;p14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4"/>
          <p:cNvSpPr/>
          <p:nvPr/>
        </p:nvSpPr>
        <p:spPr>
          <a:xfrm>
            <a:off x="4645" y="243832"/>
            <a:ext cx="12187355" cy="6277322"/>
          </a:xfrm>
          <a:prstGeom prst="rect">
            <a:avLst/>
          </a:prstGeom>
          <a:solidFill>
            <a:srgbClr val="07111E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4"/>
          <p:cNvSpPr/>
          <p:nvPr/>
        </p:nvSpPr>
        <p:spPr>
          <a:xfrm flipH="1" rot="10800000">
            <a:off x="0" y="202191"/>
            <a:ext cx="12230904" cy="457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4"/>
          <p:cNvSpPr/>
          <p:nvPr/>
        </p:nvSpPr>
        <p:spPr>
          <a:xfrm>
            <a:off x="-6221" y="6530986"/>
            <a:ext cx="12230904" cy="457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4"/>
          <p:cNvSpPr txBox="1"/>
          <p:nvPr/>
        </p:nvSpPr>
        <p:spPr>
          <a:xfrm>
            <a:off x="294969" y="450101"/>
            <a:ext cx="1036319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04: </a:t>
            </a: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Reversing APK</a:t>
            </a:r>
            <a:endParaRPr/>
          </a:p>
        </p:txBody>
      </p:sp>
      <p:sp>
        <p:nvSpPr>
          <p:cNvPr id="207" name="Google Shape;207;p14"/>
          <p:cNvSpPr txBox="1"/>
          <p:nvPr/>
        </p:nvSpPr>
        <p:spPr>
          <a:xfrm>
            <a:off x="294968" y="1477534"/>
            <a:ext cx="11120283" cy="3323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Reversing the apk means decompiling the file, converting the .apk file back to source code.</a:t>
            </a:r>
            <a:endParaRPr/>
          </a:p>
          <a:p>
            <a:pPr indent="-1079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414" y="2820772"/>
            <a:ext cx="10498015" cy="3210373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4"/>
          <p:cNvSpPr txBox="1"/>
          <p:nvPr/>
        </p:nvSpPr>
        <p:spPr>
          <a:xfrm>
            <a:off x="8969324" y="5663961"/>
            <a:ext cx="233243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MY" sz="1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Reference: NUS Greyhat</a:t>
            </a:r>
            <a:endParaRPr i="1" sz="18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ACKER 1080P, 2K, 4K, 5K HD wallpapers free download | Wallpaper Flare" id="214" name="Google Shape;214;p15"/>
          <p:cNvPicPr preferRelativeResize="0"/>
          <p:nvPr/>
        </p:nvPicPr>
        <p:blipFill rotWithShape="1">
          <a:blip r:embed="rId3">
            <a:alphaModFix/>
          </a:blip>
          <a:srcRect b="11563" l="0" r="0" t="386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5"/>
          <p:cNvSpPr txBox="1"/>
          <p:nvPr>
            <p:ph type="title"/>
          </p:nvPr>
        </p:nvSpPr>
        <p:spPr>
          <a:xfrm>
            <a:off x="1160206" y="3429000"/>
            <a:ext cx="9134167" cy="147483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Baumans"/>
              <a:buNone/>
            </a:pPr>
            <a:r>
              <a:rPr lang="en-MY" sz="96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OK, Final Round</a:t>
            </a:r>
            <a:endParaRPr/>
          </a:p>
        </p:txBody>
      </p:sp>
      <p:sp>
        <p:nvSpPr>
          <p:cNvPr id="216" name="Google Shape;216;p15"/>
          <p:cNvSpPr txBox="1"/>
          <p:nvPr/>
        </p:nvSpPr>
        <p:spPr>
          <a:xfrm>
            <a:off x="8663926" y="108156"/>
            <a:ext cx="320639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Password: Cyb3rSk1llUpJun3~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221" name="Google Shape;221;p16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6"/>
          <p:cNvSpPr txBox="1"/>
          <p:nvPr/>
        </p:nvSpPr>
        <p:spPr>
          <a:xfrm>
            <a:off x="2556386" y="334297"/>
            <a:ext cx="6946132" cy="22159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13800">
                <a:solidFill>
                  <a:schemeClr val="dk1"/>
                </a:solidFill>
                <a:latin typeface="Meddon"/>
                <a:ea typeface="Meddon"/>
                <a:cs typeface="Meddon"/>
                <a:sym typeface="Meddon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ownload Grass Pokémon Shroomish (Pokemon) Anime Pokémon HD ..." id="97" name="Google Shape;9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"/>
          <p:cNvSpPr txBox="1"/>
          <p:nvPr/>
        </p:nvSpPr>
        <p:spPr>
          <a:xfrm>
            <a:off x="294969" y="450101"/>
            <a:ext cx="265470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WHOAMI</a:t>
            </a:r>
            <a:endParaRPr/>
          </a:p>
        </p:txBody>
      </p:sp>
      <p:sp>
        <p:nvSpPr>
          <p:cNvPr id="99" name="Google Shape;99;p2"/>
          <p:cNvSpPr txBox="1"/>
          <p:nvPr/>
        </p:nvSpPr>
        <p:spPr>
          <a:xfrm>
            <a:off x="294969" y="1529545"/>
            <a:ext cx="7280006" cy="36394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Kelvin Teo aka Shroomish</a:t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Degree in CS(Cybersecurity) @ APU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Penetration Tester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Active CTF Player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Ex-Challenge Creator @ FSEC-SS APU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MCC Alumni and Crew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104" name="Google Shape;104;p3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3"/>
          <p:cNvSpPr/>
          <p:nvPr/>
        </p:nvSpPr>
        <p:spPr>
          <a:xfrm>
            <a:off x="4645" y="253664"/>
            <a:ext cx="12187500" cy="6277200"/>
          </a:xfrm>
          <a:prstGeom prst="rect">
            <a:avLst/>
          </a:prstGeom>
          <a:solidFill>
            <a:srgbClr val="07111E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"/>
          <p:cNvSpPr/>
          <p:nvPr/>
        </p:nvSpPr>
        <p:spPr>
          <a:xfrm flipH="1" rot="10800000">
            <a:off x="0" y="202191"/>
            <a:ext cx="12230904" cy="457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-6221" y="6530986"/>
            <a:ext cx="12230904" cy="457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294969" y="450101"/>
            <a:ext cx="265470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AGENDA</a:t>
            </a:r>
            <a:endParaRPr/>
          </a:p>
        </p:txBody>
      </p:sp>
      <p:sp>
        <p:nvSpPr>
          <p:cNvPr id="109" name="Google Shape;109;p3"/>
          <p:cNvSpPr/>
          <p:nvPr/>
        </p:nvSpPr>
        <p:spPr>
          <a:xfrm>
            <a:off x="294969" y="1612490"/>
            <a:ext cx="5801031" cy="2286000"/>
          </a:xfrm>
          <a:prstGeom prst="rect">
            <a:avLst/>
          </a:prstGeom>
          <a:solidFill>
            <a:srgbClr val="747474">
              <a:alpha val="6078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"/>
          <p:cNvSpPr/>
          <p:nvPr/>
        </p:nvSpPr>
        <p:spPr>
          <a:xfrm>
            <a:off x="294969" y="4016477"/>
            <a:ext cx="5801031" cy="2286000"/>
          </a:xfrm>
          <a:prstGeom prst="rect">
            <a:avLst/>
          </a:prstGeom>
          <a:solidFill>
            <a:srgbClr val="747474">
              <a:alpha val="6078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3"/>
          <p:cNvSpPr/>
          <p:nvPr/>
        </p:nvSpPr>
        <p:spPr>
          <a:xfrm>
            <a:off x="6223820" y="1612489"/>
            <a:ext cx="5801031" cy="2286000"/>
          </a:xfrm>
          <a:prstGeom prst="rect">
            <a:avLst/>
          </a:prstGeom>
          <a:solidFill>
            <a:srgbClr val="747474">
              <a:alpha val="6078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6219678" y="4014126"/>
            <a:ext cx="5801031" cy="2286000"/>
          </a:xfrm>
          <a:prstGeom prst="rect">
            <a:avLst/>
          </a:prstGeom>
          <a:solidFill>
            <a:srgbClr val="747474">
              <a:alpha val="60784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"/>
          <p:cNvSpPr txBox="1"/>
          <p:nvPr/>
        </p:nvSpPr>
        <p:spPr>
          <a:xfrm>
            <a:off x="403122" y="1728127"/>
            <a:ext cx="527009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36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01: </a:t>
            </a:r>
            <a:r>
              <a:rPr lang="en-MY" sz="36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Rooting AVDs</a:t>
            </a:r>
            <a:endParaRPr/>
          </a:p>
        </p:txBody>
      </p:sp>
      <p:sp>
        <p:nvSpPr>
          <p:cNvPr id="114" name="Google Shape;114;p3"/>
          <p:cNvSpPr txBox="1"/>
          <p:nvPr/>
        </p:nvSpPr>
        <p:spPr>
          <a:xfrm>
            <a:off x="403122" y="4126999"/>
            <a:ext cx="5515897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36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02: </a:t>
            </a:r>
            <a:r>
              <a:rPr lang="en-MY" sz="36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Bypassing SSL Pinning</a:t>
            </a:r>
            <a:endParaRPr/>
          </a:p>
        </p:txBody>
      </p:sp>
      <p:sp>
        <p:nvSpPr>
          <p:cNvPr id="115" name="Google Shape;115;p3"/>
          <p:cNvSpPr txBox="1"/>
          <p:nvPr/>
        </p:nvSpPr>
        <p:spPr>
          <a:xfrm>
            <a:off x="6386324" y="1728126"/>
            <a:ext cx="522557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36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03: </a:t>
            </a:r>
            <a:r>
              <a:rPr lang="en-MY" sz="36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APK Structures</a:t>
            </a:r>
            <a:endParaRPr/>
          </a:p>
        </p:txBody>
      </p:sp>
      <p:sp>
        <p:nvSpPr>
          <p:cNvPr id="116" name="Google Shape;116;p3"/>
          <p:cNvSpPr txBox="1"/>
          <p:nvPr/>
        </p:nvSpPr>
        <p:spPr>
          <a:xfrm>
            <a:off x="6418916" y="4123809"/>
            <a:ext cx="540255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36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04: </a:t>
            </a:r>
            <a:r>
              <a:rPr lang="en-MY" sz="36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Reversing APK</a:t>
            </a:r>
            <a:endParaRPr sz="3600">
              <a:solidFill>
                <a:schemeClr val="lt1"/>
              </a:solidFill>
              <a:latin typeface="Baumans"/>
              <a:ea typeface="Baumans"/>
              <a:cs typeface="Baumans"/>
              <a:sym typeface="Baumans"/>
            </a:endParaRPr>
          </a:p>
        </p:txBody>
      </p:sp>
      <p:sp>
        <p:nvSpPr>
          <p:cNvPr id="117" name="Google Shape;117;p3"/>
          <p:cNvSpPr txBox="1"/>
          <p:nvPr/>
        </p:nvSpPr>
        <p:spPr>
          <a:xfrm>
            <a:off x="403122" y="2424491"/>
            <a:ext cx="5056376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AVD?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Why Do We Root?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Allowing Burp to Intercept Traffic</a:t>
            </a:r>
            <a:endParaRPr/>
          </a:p>
        </p:txBody>
      </p:sp>
      <p:sp>
        <p:nvSpPr>
          <p:cNvPr id="118" name="Google Shape;118;p3"/>
          <p:cNvSpPr txBox="1"/>
          <p:nvPr/>
        </p:nvSpPr>
        <p:spPr>
          <a:xfrm>
            <a:off x="501442" y="4883852"/>
            <a:ext cx="359369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SSL Pinning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Frida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SSL Bypass Challenges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6388919" y="2374457"/>
            <a:ext cx="5019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APK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Package </a:t>
            </a: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6399252" y="4770140"/>
            <a:ext cx="5019095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Decompiling APK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en-MY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Some basic CTF challenges </a:t>
            </a:r>
            <a:endParaRPr/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125" name="Google Shape;125;p4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4"/>
          <p:cNvSpPr/>
          <p:nvPr/>
        </p:nvSpPr>
        <p:spPr>
          <a:xfrm>
            <a:off x="-5187" y="253664"/>
            <a:ext cx="12187355" cy="6277322"/>
          </a:xfrm>
          <a:prstGeom prst="rect">
            <a:avLst/>
          </a:prstGeom>
          <a:solidFill>
            <a:srgbClr val="07111E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4"/>
          <p:cNvSpPr/>
          <p:nvPr/>
        </p:nvSpPr>
        <p:spPr>
          <a:xfrm flipH="1" rot="10800000">
            <a:off x="0" y="202191"/>
            <a:ext cx="12230904" cy="457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4"/>
          <p:cNvSpPr/>
          <p:nvPr/>
        </p:nvSpPr>
        <p:spPr>
          <a:xfrm>
            <a:off x="-6221" y="6530986"/>
            <a:ext cx="12230904" cy="457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4"/>
          <p:cNvSpPr txBox="1"/>
          <p:nvPr/>
        </p:nvSpPr>
        <p:spPr>
          <a:xfrm>
            <a:off x="294969" y="450101"/>
            <a:ext cx="592885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01: </a:t>
            </a: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Rooting AVDs</a:t>
            </a:r>
            <a:endParaRPr/>
          </a:p>
        </p:txBody>
      </p:sp>
      <p:sp>
        <p:nvSpPr>
          <p:cNvPr id="130" name="Google Shape;130;p4"/>
          <p:cNvSpPr txBox="1"/>
          <p:nvPr/>
        </p:nvSpPr>
        <p:spPr>
          <a:xfrm>
            <a:off x="294968" y="1477534"/>
            <a:ext cx="11120283" cy="53168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Android Virtual Device (VM for Android System)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Used for Development, Testing, or even Security Researching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Common AVD Tools/Platforms:</a:t>
            </a:r>
            <a:endParaRPr/>
          </a:p>
          <a:p>
            <a:pPr indent="-285750" lvl="1" marL="7429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Android Studio</a:t>
            </a:r>
            <a:endParaRPr/>
          </a:p>
          <a:p>
            <a:pPr indent="-285750" lvl="1" marL="7429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Genymotion</a:t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MEMU</a:t>
            </a:r>
            <a:endParaRPr/>
          </a:p>
          <a:p>
            <a:pPr indent="-107950" lvl="1" marL="742950" marR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07950" lvl="1" marL="742950" marR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135" name="Google Shape;135;p5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5"/>
          <p:cNvSpPr/>
          <p:nvPr/>
        </p:nvSpPr>
        <p:spPr>
          <a:xfrm>
            <a:off x="1503" y="244817"/>
            <a:ext cx="12187355" cy="6277322"/>
          </a:xfrm>
          <a:prstGeom prst="rect">
            <a:avLst/>
          </a:prstGeom>
          <a:solidFill>
            <a:srgbClr val="07111E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5"/>
          <p:cNvSpPr/>
          <p:nvPr/>
        </p:nvSpPr>
        <p:spPr>
          <a:xfrm flipH="1" rot="10800000">
            <a:off x="0" y="202191"/>
            <a:ext cx="12230904" cy="457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"/>
          <p:cNvSpPr/>
          <p:nvPr/>
        </p:nvSpPr>
        <p:spPr>
          <a:xfrm>
            <a:off x="-6221" y="6530986"/>
            <a:ext cx="12230904" cy="457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"/>
          <p:cNvSpPr txBox="1"/>
          <p:nvPr/>
        </p:nvSpPr>
        <p:spPr>
          <a:xfrm>
            <a:off x="294969" y="450101"/>
            <a:ext cx="872121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Why do we root AVDs</a:t>
            </a:r>
            <a:endParaRPr/>
          </a:p>
        </p:txBody>
      </p:sp>
      <p:sp>
        <p:nvSpPr>
          <p:cNvPr id="140" name="Google Shape;140;p5"/>
          <p:cNvSpPr txBox="1"/>
          <p:nvPr/>
        </p:nvSpPr>
        <p:spPr>
          <a:xfrm>
            <a:off x="294968" y="1477534"/>
            <a:ext cx="11120283" cy="2392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Testing Application within AVDs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Allows the installation and execution of custom scripts 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Intercepting Network Traffic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Not everyone has an old phone to root</a:t>
            </a:r>
            <a:endParaRPr/>
          </a:p>
        </p:txBody>
      </p:sp>
      <p:sp>
        <p:nvSpPr>
          <p:cNvPr id="141" name="Google Shape;141;p5"/>
          <p:cNvSpPr txBox="1"/>
          <p:nvPr/>
        </p:nvSpPr>
        <p:spPr>
          <a:xfrm>
            <a:off x="294967" y="5069185"/>
            <a:ext cx="11808543" cy="11464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Only trust third party certificate at a user-level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Limited capability to test applications</a:t>
            </a:r>
            <a:endParaRPr/>
          </a:p>
        </p:txBody>
      </p:sp>
      <p:sp>
        <p:nvSpPr>
          <p:cNvPr id="142" name="Google Shape;142;p5"/>
          <p:cNvSpPr txBox="1"/>
          <p:nvPr/>
        </p:nvSpPr>
        <p:spPr>
          <a:xfrm>
            <a:off x="294968" y="4149160"/>
            <a:ext cx="1112028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Limitation of non-rooted device: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147" name="Google Shape;147;p6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6"/>
          <p:cNvSpPr/>
          <p:nvPr/>
        </p:nvSpPr>
        <p:spPr>
          <a:xfrm>
            <a:off x="-5187" y="320032"/>
            <a:ext cx="12187500" cy="6277200"/>
          </a:xfrm>
          <a:prstGeom prst="rect">
            <a:avLst/>
          </a:prstGeom>
          <a:solidFill>
            <a:srgbClr val="07111E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6"/>
          <p:cNvSpPr/>
          <p:nvPr/>
        </p:nvSpPr>
        <p:spPr>
          <a:xfrm flipH="1" rot="10800000">
            <a:off x="0" y="202191"/>
            <a:ext cx="12230904" cy="457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6"/>
          <p:cNvSpPr/>
          <p:nvPr/>
        </p:nvSpPr>
        <p:spPr>
          <a:xfrm>
            <a:off x="-6221" y="6530986"/>
            <a:ext cx="12230904" cy="457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6"/>
          <p:cNvSpPr txBox="1"/>
          <p:nvPr/>
        </p:nvSpPr>
        <p:spPr>
          <a:xfrm>
            <a:off x="294969" y="450101"/>
            <a:ext cx="1036319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Allowing Burp to Intercept Traffic</a:t>
            </a:r>
            <a:endParaRPr/>
          </a:p>
        </p:txBody>
      </p:sp>
      <p:sp>
        <p:nvSpPr>
          <p:cNvPr id="152" name="Google Shape;152;p6"/>
          <p:cNvSpPr txBox="1"/>
          <p:nvPr/>
        </p:nvSpPr>
        <p:spPr>
          <a:xfrm>
            <a:off x="294968" y="1477534"/>
            <a:ext cx="11120283" cy="41165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Pre-requisites:</a:t>
            </a:r>
            <a:endParaRPr/>
          </a:p>
          <a:p>
            <a:pPr indent="-285750" lvl="1" marL="7429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Rooted system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Install Burp CA on AVD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Set proxy to burp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Why do this?:</a:t>
            </a:r>
            <a:endParaRPr/>
          </a:p>
          <a:p>
            <a:pPr indent="-285750" lvl="1" marL="7429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Intercept Network Traffic</a:t>
            </a:r>
            <a:endParaRPr/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Test APK like how you test a web application</a:t>
            </a:r>
            <a:endParaRPr/>
          </a:p>
          <a:p>
            <a:pPr indent="-1079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"/>
          <p:cNvSpPr/>
          <p:nvPr/>
        </p:nvSpPr>
        <p:spPr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ACKER 1080P, 2K, 4K, 5K HD wallpapers free download | Wallpaper Flare" id="158" name="Google Shape;158;p7"/>
          <p:cNvPicPr preferRelativeResize="0"/>
          <p:nvPr/>
        </p:nvPicPr>
        <p:blipFill rotWithShape="1">
          <a:blip r:embed="rId3">
            <a:alphaModFix/>
          </a:blip>
          <a:srcRect b="11563" l="0" r="0" t="386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7"/>
          <p:cNvSpPr txBox="1"/>
          <p:nvPr>
            <p:ph type="title"/>
          </p:nvPr>
        </p:nvSpPr>
        <p:spPr>
          <a:xfrm>
            <a:off x="2283543" y="3429000"/>
            <a:ext cx="7116096" cy="147483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600"/>
              <a:buFont typeface="Baumans"/>
              <a:buNone/>
            </a:pPr>
            <a:r>
              <a:rPr lang="en-MY" sz="96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Time to do it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een robot toy on gravel&#10;&#10;Description automatically generated" id="164" name="Google Shape;164;p8"/>
          <p:cNvPicPr preferRelativeResize="0"/>
          <p:nvPr/>
        </p:nvPicPr>
        <p:blipFill rotWithShape="1">
          <a:blip r:embed="rId3">
            <a:alphaModFix/>
          </a:blip>
          <a:srcRect b="4870" l="0" r="-105" t="4539"/>
          <a:stretch/>
        </p:blipFill>
        <p:spPr>
          <a:xfrm>
            <a:off x="0" y="0"/>
            <a:ext cx="122100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/>
          <p:nvPr/>
        </p:nvSpPr>
        <p:spPr>
          <a:xfrm>
            <a:off x="-5187" y="243832"/>
            <a:ext cx="12187355" cy="6277322"/>
          </a:xfrm>
          <a:prstGeom prst="rect">
            <a:avLst/>
          </a:prstGeom>
          <a:solidFill>
            <a:srgbClr val="07111E">
              <a:alpha val="8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8"/>
          <p:cNvSpPr/>
          <p:nvPr/>
        </p:nvSpPr>
        <p:spPr>
          <a:xfrm flipH="1" rot="10800000">
            <a:off x="0" y="202191"/>
            <a:ext cx="12230904" cy="45719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8"/>
          <p:cNvSpPr/>
          <p:nvPr/>
        </p:nvSpPr>
        <p:spPr>
          <a:xfrm>
            <a:off x="-6221" y="6530986"/>
            <a:ext cx="12230904" cy="4572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8"/>
          <p:cNvSpPr txBox="1"/>
          <p:nvPr/>
        </p:nvSpPr>
        <p:spPr>
          <a:xfrm>
            <a:off x="294969" y="450101"/>
            <a:ext cx="1036319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MY" sz="4800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02: </a:t>
            </a:r>
            <a:r>
              <a:rPr b="1" lang="en-MY" sz="4800" u="sng">
                <a:solidFill>
                  <a:schemeClr val="lt1"/>
                </a:solidFill>
                <a:latin typeface="Baumans"/>
                <a:ea typeface="Baumans"/>
                <a:cs typeface="Baumans"/>
                <a:sym typeface="Baumans"/>
              </a:rPr>
              <a:t>SSL Pinning Bypass </a:t>
            </a:r>
            <a:endParaRPr/>
          </a:p>
        </p:txBody>
      </p:sp>
      <p:sp>
        <p:nvSpPr>
          <p:cNvPr id="169" name="Google Shape;169;p8"/>
          <p:cNvSpPr txBox="1"/>
          <p:nvPr/>
        </p:nvSpPr>
        <p:spPr>
          <a:xfrm>
            <a:off x="294968" y="1477534"/>
            <a:ext cx="11120283" cy="55553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SSL pinning is a technique that helps to prevent MITM attacks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 block out suspicious server accessing the traffic</a:t>
            </a:r>
            <a:endParaRPr/>
          </a:p>
          <a:p>
            <a:pPr indent="-2857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lang="en-MY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 types of SSL Pinning:</a:t>
            </a:r>
            <a:endParaRPr/>
          </a:p>
          <a:p>
            <a:pPr indent="-285750" lvl="1" marL="7429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Static SSL Pinning</a:t>
            </a:r>
            <a:endParaRPr/>
          </a:p>
          <a:p>
            <a:pPr indent="-285750" lvl="2" marL="12001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Harcoded the certificate/public key on APK</a:t>
            </a:r>
            <a:endParaRPr/>
          </a:p>
          <a:p>
            <a:pPr indent="-285750" lvl="1" marL="7429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Dynamic SSL Pinning</a:t>
            </a:r>
            <a:endParaRPr/>
          </a:p>
          <a:p>
            <a:pPr indent="-285750" lvl="2" marL="1200150" marR="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</a:pPr>
            <a:r>
              <a:rPr b="0" i="0" lang="en-MY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Caches the certificate/public key from server and stores locally</a:t>
            </a:r>
            <a:endParaRPr/>
          </a:p>
          <a:p>
            <a:pPr indent="-107950" lvl="0" marL="285750" marR="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ecure Communication in Mobile Apps: Implementing SSL Pinning for Multiple  Endpoints with Diverse Certificates/Public Keys | by Ranjan Singh  CyberSecurity | Medium" id="174" name="Google Shape;17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7363" y="0"/>
            <a:ext cx="1121568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9"/>
          <p:cNvSpPr txBox="1"/>
          <p:nvPr/>
        </p:nvSpPr>
        <p:spPr>
          <a:xfrm>
            <a:off x="0" y="6381135"/>
            <a:ext cx="3463962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MY" sz="1600" u="sng">
                <a:solidFill>
                  <a:srgbClr val="4892DC"/>
                </a:solidFill>
                <a:latin typeface="Arial"/>
                <a:ea typeface="Arial"/>
                <a:cs typeface="Arial"/>
                <a:sym typeface="Arial"/>
              </a:rPr>
              <a:t>Credit: @Ranjan Singh CyberSecurity</a:t>
            </a:r>
            <a:endParaRPr i="1" sz="1600" u="sng">
              <a:solidFill>
                <a:srgbClr val="4892D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2024-05-28T07:31:38Z</dcterms:created>
  <dc:creator>KELVIN TEO WEN LOONG</dc:creator>
</cp:coreProperties>
</file>